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0"/>
  </p:notes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4630400" cy="8229600"/>
  <p:notesSz cx="8229600" cy="146304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95" d="100"/>
          <a:sy n="95" d="100"/>
        </p:scale>
        <p:origin x="426" y="84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9606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A6DB56-35FA-41F1-AB0E-62534C003BF7}"/>
              </a:ext>
            </a:extLst>
          </p:cNvPr>
          <p:cNvSpPr txBox="1"/>
          <p:nvPr/>
        </p:nvSpPr>
        <p:spPr>
          <a:xfrm>
            <a:off x="787564" y="467360"/>
            <a:ext cx="128546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  <a:defRPr sz="2000" b="1">
                <a:latin typeface="Calibri"/>
              </a:defRPr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Роль физико-математических наук в современном образовательном пространстве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85365" y="2206297"/>
            <a:ext cx="89018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Вебинар</a:t>
            </a:r>
            <a:r>
              <a:rPr lang="ru-RU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трансляции авторской программы</a:t>
            </a:r>
            <a:endParaRPr lang="ru-RU" sz="32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7442" y="3436374"/>
            <a:ext cx="14058997" cy="3271219"/>
          </a:xfrm>
          <a:prstGeom prst="rect">
            <a:avLst/>
          </a:prstGeom>
        </p:spPr>
        <p:txBody>
          <a:bodyPr wrap="square" lIns="130622" tIns="65311" rIns="130622" bIns="65311">
            <a:spAutoFit/>
          </a:bodyPr>
          <a:lstStyle/>
          <a:p>
            <a:pPr>
              <a:tabLst>
                <a:tab pos="260791" algn="l"/>
              </a:tabLst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📌 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Целевая аудитория: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Учителя математики и физики</a:t>
            </a:r>
          </a:p>
          <a:p>
            <a:pPr>
              <a:tabLst>
                <a:tab pos="260791" algn="l"/>
              </a:tabLst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🎯 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Цель мероприятия: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Ознакомление с авторской методикой преподавания</a:t>
            </a:r>
          </a:p>
          <a:p>
            <a:pPr>
              <a:tabLst>
                <a:tab pos="260791" algn="l"/>
              </a:tabLst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👤 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Ведущий: </a:t>
            </a:r>
            <a:r>
              <a:rPr lang="kk-KZ" sz="3400" dirty="0">
                <a:latin typeface="Times New Roman" pitchFamily="18" charset="0"/>
                <a:cs typeface="Times New Roman" pitchFamily="18" charset="0"/>
              </a:rPr>
              <a:t>Алпысбаева Ж.</a:t>
            </a:r>
          </a:p>
          <a:p>
            <a:pPr>
              <a:tabLst>
                <a:tab pos="260791" algn="l"/>
              </a:tabLst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📅 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Дата проведения: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05.05.2025</a:t>
            </a:r>
          </a:p>
          <a:p>
            <a:pPr>
              <a:tabLst>
                <a:tab pos="260791" algn="l"/>
              </a:tabLst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💻 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Формат проведения: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Онлайн-вебинар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на платформе </a:t>
            </a:r>
            <a:r>
              <a:rPr lang="ru-RU" sz="3400" b="1" dirty="0" err="1">
                <a:latin typeface="Times New Roman" pitchFamily="18" charset="0"/>
                <a:cs typeface="Times New Roman" pitchFamily="18" charset="0"/>
              </a:rPr>
              <a:t>Zoom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586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791766"/>
            <a:ext cx="7556421" cy="1204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700"/>
              </a:lnSpc>
              <a:buNone/>
            </a:pPr>
            <a:r>
              <a:rPr lang="en-US" sz="375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Модуль 4: Волновая и геометрическая оптика</a:t>
            </a:r>
            <a:endParaRPr lang="en-US" sz="3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2285881"/>
            <a:ext cx="963930" cy="115681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533323" y="2478643"/>
            <a:ext cx="3224808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Электромагнитная волна</a:t>
            </a:r>
            <a:endParaRPr lang="en-US" sz="18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7533323" y="2895481"/>
            <a:ext cx="6303288" cy="3083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Основы природы света как волны.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190" y="3442692"/>
            <a:ext cx="963930" cy="141910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533323" y="3635454"/>
            <a:ext cx="3776067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Принцип Гюйгенса и Френеля</a:t>
            </a:r>
            <a:endParaRPr lang="en-US" sz="18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7533323" y="4052292"/>
            <a:ext cx="6303288" cy="616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Методы объяснения распространения волн и интерференционных явлений.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190" y="4861798"/>
            <a:ext cx="963930" cy="141910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533323" y="5054560"/>
            <a:ext cx="3781425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Интерференция и дифракция</a:t>
            </a:r>
            <a:endParaRPr lang="en-US" sz="18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7533323" y="5471398"/>
            <a:ext cx="6303288" cy="616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Феномены наложения и отклонения света, проявляющиеся в экспериментах.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0190" y="6280904"/>
            <a:ext cx="963930" cy="1156811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533323" y="6473666"/>
            <a:ext cx="2409944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Принцип Ферма</a:t>
            </a:r>
            <a:endParaRPr lang="en-US" sz="18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8"/>
          <p:cNvSpPr/>
          <p:nvPr/>
        </p:nvSpPr>
        <p:spPr>
          <a:xfrm>
            <a:off x="7533323" y="6890504"/>
            <a:ext cx="6303288" cy="3083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Оптический путь и минимум времени в распространении света.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96660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Модуль 5: Современные физические теории</a:t>
            </a:r>
            <a:endParaRPr lang="en-US" sz="4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872609" y="4260771"/>
            <a:ext cx="370641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Теория относительности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4751189"/>
            <a:ext cx="37852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Постулаты специальной теории относительности и преобразования Лоренца.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767846"/>
            <a:ext cx="4564975" cy="45649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571411" y="4563428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265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1</a:t>
            </a:r>
            <a:endParaRPr lang="en-US" sz="2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0051256" y="4442222"/>
            <a:ext cx="310931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Квантовая механика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0051256" y="4932640"/>
            <a:ext cx="378535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Уравнение Шредингера и понятие волновой функции.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653" y="2767846"/>
            <a:ext cx="4564975" cy="4564975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8719423" y="5112782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265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2</a:t>
            </a:r>
            <a:endParaRPr lang="en-US" sz="2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930950"/>
            <a:ext cx="7556421" cy="2835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Times New Roman" panose="02020603050405020304" pitchFamily="18" charset="0"/>
                <a:ea typeface="Libre Baskerville" pitchFamily="34" charset="-122"/>
                <a:cs typeface="Times New Roman" panose="02020603050405020304" pitchFamily="18" charset="0"/>
              </a:rPr>
              <a:t>Информационно-методическая часть курса по углубленному изучению физики</a:t>
            </a:r>
            <a:endParaRPr lang="en-US" sz="4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280190" y="4106228"/>
            <a:ext cx="7556421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Данный курс рассчитан на учащихся 10-11 классов с повышенным уровнем подготовки. Для успешного освоения материала предполагается базовое знание математики и физики на уровне школьной программы этих классов. Основной формат обучения — теоретический курс, насыщенный решением задач и практическими экспериментами для закрепления знаний и развития аналитических навыков.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6280190" y="6918603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03871" y="1049060"/>
            <a:ext cx="7169825" cy="6405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dirty="0">
                <a:solidFill>
                  <a:srgbClr val="403CCF"/>
                </a:solidFill>
                <a:latin typeface="Times New Roman" panose="02020603050405020304" pitchFamily="18" charset="0"/>
                <a:ea typeface="Libre Baskerville" pitchFamily="34" charset="-122"/>
                <a:cs typeface="Times New Roman" panose="02020603050405020304" pitchFamily="18" charset="0"/>
              </a:rPr>
              <a:t>Методы и приемы обучения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203871" y="1997035"/>
            <a:ext cx="3752136" cy="3141464"/>
          </a:xfrm>
          <a:prstGeom prst="roundRect">
            <a:avLst>
              <a:gd name="adj" fmla="val 979"/>
            </a:avLst>
          </a:prstGeom>
          <a:solidFill>
            <a:srgbClr val="EAE8F3"/>
          </a:solidFill>
          <a:ln/>
        </p:spPr>
      </p:sp>
      <p:sp>
        <p:nvSpPr>
          <p:cNvPr id="5" name="Text 2"/>
          <p:cNvSpPr/>
          <p:nvPr/>
        </p:nvSpPr>
        <p:spPr>
          <a:xfrm>
            <a:off x="6408777" y="2201942"/>
            <a:ext cx="2562463" cy="320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9495A"/>
                </a:solidFill>
                <a:latin typeface="Times New Roman" panose="02020603050405020304" pitchFamily="18" charset="0"/>
                <a:ea typeface="Libre Baskerville" pitchFamily="34" charset="-122"/>
                <a:cs typeface="Times New Roman" panose="02020603050405020304" pitchFamily="18" charset="0"/>
              </a:rPr>
              <a:t>Лекции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408777" y="2645212"/>
            <a:ext cx="3342322" cy="16400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9495A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Основной способ передачи теоретических знаний, который позволяет систематизировать материал и познакомить с основными понятиями курса.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10160913" y="1997035"/>
            <a:ext cx="3752136" cy="3141464"/>
          </a:xfrm>
          <a:prstGeom prst="roundRect">
            <a:avLst>
              <a:gd name="adj" fmla="val 979"/>
            </a:avLst>
          </a:prstGeom>
          <a:solidFill>
            <a:srgbClr val="EAE8F3"/>
          </a:solidFill>
          <a:ln/>
        </p:spPr>
      </p:sp>
      <p:sp>
        <p:nvSpPr>
          <p:cNvPr id="8" name="Text 5"/>
          <p:cNvSpPr/>
          <p:nvPr/>
        </p:nvSpPr>
        <p:spPr>
          <a:xfrm>
            <a:off x="10365819" y="2201942"/>
            <a:ext cx="3342322" cy="640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9495A"/>
                </a:solidFill>
                <a:latin typeface="Times New Roman" panose="02020603050405020304" pitchFamily="18" charset="0"/>
                <a:ea typeface="Libre Baskerville" pitchFamily="34" charset="-122"/>
                <a:cs typeface="Times New Roman" panose="02020603050405020304" pitchFamily="18" charset="0"/>
              </a:rPr>
              <a:t>Семинары и практические занятия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0365819" y="2965490"/>
            <a:ext cx="3342322" cy="19681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9495A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Формат, направленный на закрепление теории через обсуждение, решения задач и проведение опытов, что развивает умения применять полученные знания на практике.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6203871" y="5343406"/>
            <a:ext cx="7709059" cy="1837134"/>
          </a:xfrm>
          <a:prstGeom prst="roundRect">
            <a:avLst>
              <a:gd name="adj" fmla="val 1674"/>
            </a:avLst>
          </a:prstGeom>
          <a:solidFill>
            <a:srgbClr val="EAE8F3"/>
          </a:solidFill>
          <a:ln/>
        </p:spPr>
      </p:sp>
      <p:sp>
        <p:nvSpPr>
          <p:cNvPr id="11" name="Text 8"/>
          <p:cNvSpPr/>
          <p:nvPr/>
        </p:nvSpPr>
        <p:spPr>
          <a:xfrm>
            <a:off x="6408777" y="5548313"/>
            <a:ext cx="3817739" cy="320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9495A"/>
                </a:solidFill>
                <a:latin typeface="Times New Roman" panose="02020603050405020304" pitchFamily="18" charset="0"/>
                <a:ea typeface="Libre Baskerville" pitchFamily="34" charset="-122"/>
                <a:cs typeface="Times New Roman" panose="02020603050405020304" pitchFamily="18" charset="0"/>
              </a:rPr>
              <a:t>Проектная деятельность и ИИ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6408777" y="5991582"/>
            <a:ext cx="7299246" cy="984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9495A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Использование современных информационных технологий и искусственного интеллекта для создания исследовательских проектов и интерактивного обучения.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58509"/>
            <a:ext cx="1170134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Times New Roman" panose="02020603050405020304" pitchFamily="18" charset="0"/>
                <a:ea typeface="Libre Baskerville" pitchFamily="34" charset="-122"/>
                <a:cs typeface="Times New Roman" panose="02020603050405020304" pitchFamily="18" charset="0"/>
              </a:rPr>
              <a:t>Учебно-методическое обеспечение курса</a:t>
            </a:r>
            <a:endParaRPr lang="en-US" sz="4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3634264"/>
            <a:ext cx="305466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3CCF"/>
                </a:solidFill>
                <a:latin typeface="Times New Roman" panose="02020603050405020304" pitchFamily="18" charset="0"/>
                <a:ea typeface="Libre Baskerville" pitchFamily="34" charset="-122"/>
                <a:cs typeface="Times New Roman" panose="02020603050405020304" pitchFamily="18" charset="0"/>
              </a:rPr>
              <a:t>Основные материалы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421540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9495A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Учебники и учебные пособия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93790" y="4657606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9495A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Рабочие программы и сборники задач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93790" y="5099804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9495A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Лабораторные работы и презентации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7599521" y="3634264"/>
            <a:ext cx="326469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3CCF"/>
                </a:solidFill>
                <a:latin typeface="Times New Roman" panose="02020603050405020304" pitchFamily="18" charset="0"/>
                <a:ea typeface="Libre Baskerville" pitchFamily="34" charset="-122"/>
                <a:cs typeface="Times New Roman" panose="02020603050405020304" pitchFamily="18" charset="0"/>
              </a:rPr>
              <a:t>Оценочные материалы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599521" y="4215408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Тесты, контрольные работы и проверочные задания, позволяющие объективно оценить уровень усвоения материала учениками и скорректировать учебный процесс.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636270"/>
            <a:ext cx="7556421" cy="13468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300"/>
              </a:lnSpc>
              <a:buNone/>
            </a:pPr>
            <a:r>
              <a:rPr lang="en-US" sz="4200" dirty="0">
                <a:solidFill>
                  <a:srgbClr val="403CCF"/>
                </a:solidFill>
                <a:latin typeface="Times New Roman" panose="02020603050405020304" pitchFamily="18" charset="0"/>
                <a:ea typeface="Libre Baskerville" pitchFamily="34" charset="-122"/>
                <a:cs typeface="Times New Roman" panose="02020603050405020304" pitchFamily="18" charset="0"/>
              </a:rPr>
              <a:t>Средства обучения и наглядные материалы</a:t>
            </a:r>
            <a:endParaRPr lang="en-US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793790" y="2306241"/>
            <a:ext cx="484823" cy="484823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</p:sp>
      <p:sp>
        <p:nvSpPr>
          <p:cNvPr id="5" name="Text 2"/>
          <p:cNvSpPr/>
          <p:nvPr/>
        </p:nvSpPr>
        <p:spPr>
          <a:xfrm>
            <a:off x="1493996" y="2380297"/>
            <a:ext cx="2865358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49495A"/>
                </a:solidFill>
                <a:latin typeface="Times New Roman" panose="02020603050405020304" pitchFamily="18" charset="0"/>
                <a:ea typeface="Libre Baskerville" pitchFamily="34" charset="-122"/>
                <a:cs typeface="Times New Roman" panose="02020603050405020304" pitchFamily="18" charset="0"/>
              </a:rPr>
              <a:t>Физические приборы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493996" y="2846070"/>
            <a:ext cx="2943344" cy="24136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49495A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Использование измерительных инструментов и экспериментального оборудования для проведения научных опытов и демонстраций.</a:t>
            </a:r>
            <a:endParaRPr lang="en-US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4706660" y="2306241"/>
            <a:ext cx="484823" cy="484823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</p:sp>
      <p:sp>
        <p:nvSpPr>
          <p:cNvPr id="8" name="Text 5"/>
          <p:cNvSpPr/>
          <p:nvPr/>
        </p:nvSpPr>
        <p:spPr>
          <a:xfrm>
            <a:off x="5406866" y="2380297"/>
            <a:ext cx="2943344" cy="10097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49495A"/>
                </a:solidFill>
                <a:latin typeface="Times New Roman" panose="02020603050405020304" pitchFamily="18" charset="0"/>
                <a:ea typeface="Libre Baskerville" pitchFamily="34" charset="-122"/>
                <a:cs typeface="Times New Roman" panose="02020603050405020304" pitchFamily="18" charset="0"/>
              </a:rPr>
              <a:t>Графические и дидактические материалы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5406866" y="3519249"/>
            <a:ext cx="2943344" cy="20688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49495A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Схемы, чертежи, графики, а также учебные пособия и сборники задач, которые помогают визуализировать и закрепить теоретический материал.</a:t>
            </a:r>
            <a:endParaRPr lang="en-US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793790" y="6018967"/>
            <a:ext cx="484823" cy="484823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</p:sp>
      <p:sp>
        <p:nvSpPr>
          <p:cNvPr id="11" name="Text 8"/>
          <p:cNvSpPr/>
          <p:nvPr/>
        </p:nvSpPr>
        <p:spPr>
          <a:xfrm>
            <a:off x="1493996" y="6093023"/>
            <a:ext cx="2693551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49495A"/>
                </a:solidFill>
                <a:latin typeface="Times New Roman" panose="02020603050405020304" pitchFamily="18" charset="0"/>
                <a:ea typeface="Libre Baskerville" pitchFamily="34" charset="-122"/>
                <a:cs typeface="Times New Roman" panose="02020603050405020304" pitchFamily="18" charset="0"/>
              </a:rPr>
              <a:t>Учебники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1493996" y="6558796"/>
            <a:ext cx="6856214" cy="1034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49495A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Специально подготовленные учебники и пособия по физике для старших классов с углублением тем и дополнительными заданиями.</a:t>
            </a:r>
            <a:endParaRPr lang="en-US" sz="1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019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63640" y="610672"/>
            <a:ext cx="7589520" cy="2081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50"/>
              </a:lnSpc>
              <a:buNone/>
            </a:pPr>
            <a:r>
              <a:rPr lang="en-US" sz="4350" dirty="0">
                <a:solidFill>
                  <a:srgbClr val="403CCF"/>
                </a:solidFill>
                <a:latin typeface="Times New Roman" panose="02020603050405020304" pitchFamily="18" charset="0"/>
                <a:ea typeface="Libre Baskerville" pitchFamily="34" charset="-122"/>
                <a:cs typeface="Times New Roman" panose="02020603050405020304" pitchFamily="18" charset="0"/>
              </a:rPr>
              <a:t>Требования к уровню освоения содержания курса</a:t>
            </a:r>
            <a:endParaRPr lang="en-US" sz="4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263640" y="3025497"/>
            <a:ext cx="166568" cy="1190863"/>
          </a:xfrm>
          <a:prstGeom prst="roundRect">
            <a:avLst>
              <a:gd name="adj" fmla="val 20001"/>
            </a:avLst>
          </a:prstGeom>
          <a:solidFill>
            <a:srgbClr val="EAE8F3"/>
          </a:solidFill>
          <a:ln/>
        </p:spPr>
      </p:sp>
      <p:sp>
        <p:nvSpPr>
          <p:cNvPr id="5" name="Text 2"/>
          <p:cNvSpPr/>
          <p:nvPr/>
        </p:nvSpPr>
        <p:spPr>
          <a:xfrm>
            <a:off x="6763345" y="3025497"/>
            <a:ext cx="3898225" cy="347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9495A"/>
                </a:solidFill>
                <a:latin typeface="Times New Roman" panose="02020603050405020304" pitchFamily="18" charset="0"/>
                <a:ea typeface="Libre Baskerville" pitchFamily="34" charset="-122"/>
                <a:cs typeface="Times New Roman" panose="02020603050405020304" pitchFamily="18" charset="0"/>
              </a:rPr>
              <a:t>Анализ физических явлений</a:t>
            </a:r>
            <a:endParaRPr lang="en-US" sz="2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763345" y="3505795"/>
            <a:ext cx="7089815" cy="710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9495A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Учащиеся должны уметь выявлять ключевые особенности физических процессов и явлений.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6596777" y="4438412"/>
            <a:ext cx="166568" cy="1546146"/>
          </a:xfrm>
          <a:prstGeom prst="roundRect">
            <a:avLst>
              <a:gd name="adj" fmla="val 20001"/>
            </a:avLst>
          </a:prstGeom>
          <a:solidFill>
            <a:srgbClr val="EAE8F3"/>
          </a:solidFill>
          <a:ln/>
        </p:spPr>
      </p:sp>
      <p:sp>
        <p:nvSpPr>
          <p:cNvPr id="8" name="Text 5"/>
          <p:cNvSpPr/>
          <p:nvPr/>
        </p:nvSpPr>
        <p:spPr>
          <a:xfrm>
            <a:off x="7096482" y="4438412"/>
            <a:ext cx="4165282" cy="347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9495A"/>
                </a:solidFill>
                <a:latin typeface="Times New Roman" panose="02020603050405020304" pitchFamily="18" charset="0"/>
                <a:ea typeface="Libre Baskerville" pitchFamily="34" charset="-122"/>
                <a:cs typeface="Times New Roman" panose="02020603050405020304" pitchFamily="18" charset="0"/>
              </a:rPr>
              <a:t>Определение этапов решения</a:t>
            </a:r>
            <a:endParaRPr lang="en-US" sz="2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7096482" y="4918710"/>
            <a:ext cx="6756678" cy="1065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9495A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Важно последовательно формулировать задачи, подбирать законы и формулы для решения, а также анализировать полученные результаты.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6929914" y="6206609"/>
            <a:ext cx="166568" cy="1190863"/>
          </a:xfrm>
          <a:prstGeom prst="roundRect">
            <a:avLst>
              <a:gd name="adj" fmla="val 20001"/>
            </a:avLst>
          </a:prstGeom>
          <a:solidFill>
            <a:srgbClr val="EAE8F3"/>
          </a:solidFill>
          <a:ln/>
        </p:spPr>
      </p:sp>
      <p:sp>
        <p:nvSpPr>
          <p:cNvPr id="11" name="Text 8"/>
          <p:cNvSpPr/>
          <p:nvPr/>
        </p:nvSpPr>
        <p:spPr>
          <a:xfrm>
            <a:off x="7429619" y="6206609"/>
            <a:ext cx="5575102" cy="347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49495A"/>
                </a:solidFill>
                <a:latin typeface="Times New Roman" panose="02020603050405020304" pitchFamily="18" charset="0"/>
                <a:ea typeface="Libre Baskerville" pitchFamily="34" charset="-122"/>
                <a:cs typeface="Times New Roman" panose="02020603050405020304" pitchFamily="18" charset="0"/>
              </a:rPr>
              <a:t>Использование справочных материалов</a:t>
            </a:r>
            <a:endParaRPr lang="en-US" sz="2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7429619" y="6686907"/>
            <a:ext cx="6423541" cy="710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9495A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Овладение навыками работы с таблицами, графиками и справочниками для подкрепления расчетов и выводов.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998000"/>
            <a:ext cx="930021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Times New Roman" panose="02020603050405020304" pitchFamily="18" charset="0"/>
                <a:ea typeface="Libre Baskerville" pitchFamily="34" charset="-122"/>
                <a:cs typeface="Times New Roman" panose="02020603050405020304" pitchFamily="18" charset="0"/>
              </a:rPr>
              <a:t>Заключение и ключевые выводы</a:t>
            </a:r>
            <a:endParaRPr lang="en-US" sz="4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793790" y="5046940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</p:sp>
      <p:sp>
        <p:nvSpPr>
          <p:cNvPr id="5" name="Text 2"/>
          <p:cNvSpPr/>
          <p:nvPr/>
        </p:nvSpPr>
        <p:spPr>
          <a:xfrm>
            <a:off x="1530906" y="5124807"/>
            <a:ext cx="423362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Times New Roman" panose="02020603050405020304" pitchFamily="18" charset="0"/>
                <a:ea typeface="Libre Baskerville" pitchFamily="34" charset="-122"/>
                <a:cs typeface="Times New Roman" panose="02020603050405020304" pitchFamily="18" charset="0"/>
              </a:rPr>
              <a:t>Особый методический подход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530906" y="5615226"/>
            <a:ext cx="564261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Изучение физики на углубленном уровне требует развития логического мышления и способности анализировать задачи с применением математического аппарат.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7457003" y="5046940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AE8F3"/>
          </a:solidFill>
          <a:ln/>
        </p:spPr>
      </p:sp>
      <p:sp>
        <p:nvSpPr>
          <p:cNvPr id="8" name="Text 5"/>
          <p:cNvSpPr/>
          <p:nvPr/>
        </p:nvSpPr>
        <p:spPr>
          <a:xfrm>
            <a:off x="8194119" y="5124807"/>
            <a:ext cx="504336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Times New Roman" panose="02020603050405020304" pitchFamily="18" charset="0"/>
                <a:ea typeface="Libre Baskerville" pitchFamily="34" charset="-122"/>
                <a:cs typeface="Times New Roman" panose="02020603050405020304" pitchFamily="18" charset="0"/>
              </a:rPr>
              <a:t>Современные технологии обучения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8194119" y="5615226"/>
            <a:ext cx="564261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Активное использование цифровых средств и экспериментальной деятельности способствует формированию прочных знаний и практических навыков у учащихся.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77271"/>
            <a:ext cx="1160657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Times New Roman" panose="02020603050405020304" pitchFamily="18" charset="0"/>
                <a:ea typeface="Libre Baskerville" pitchFamily="34" charset="-122"/>
                <a:cs typeface="Times New Roman" panose="02020603050405020304" pitchFamily="18" charset="0"/>
              </a:rPr>
              <a:t>Использованная литература и источники</a:t>
            </a:r>
            <a:endParaRPr lang="en-US" sz="4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3139678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9495A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Практикум по физике в средней школе. Под ред. В.А. Бурова, Ю.А. Дика, М.: Просвещение, 1987.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3581876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9495A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ГОСО, типовые учебные программы. https://nao.kz/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93790" y="4024074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9495A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Барашков В.А. Методы математической физики, М.: Инфра-М, 2018.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93790" y="4466273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9495A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Вабищевич П.Н. Вычислительные методы математической физики, М.: Вузовская книга, 2008.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793790" y="4908471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9495A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Омельченко А.В. Методы интегральных преобразований в задачах математической физики, МЦНМО, 2010.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93790" y="5526524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Times New Roman" panose="02020603050405020304" pitchFamily="18" charset="0"/>
                <a:ea typeface="Open Sans" pitchFamily="34" charset="-122"/>
                <a:cs typeface="Times New Roman" panose="02020603050405020304" pitchFamily="18" charset="0"/>
              </a:rPr>
              <a:t>Перечень содержит классические и современные учебные издания, обеспечивающие теоретическую и практическую поддержку курса.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1162" y="1155621"/>
            <a:ext cx="7701677" cy="2575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050"/>
              </a:lnSpc>
              <a:buNone/>
            </a:pPr>
            <a:r>
              <a:rPr lang="en-US" sz="405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ПРОГРАММА ЭЛЕКТИВНОГО КУРСА ПО ФИЗИКЕ "Математические основы физических явлений"</a:t>
            </a:r>
            <a:endParaRPr lang="en-US" sz="4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21162" y="4040148"/>
            <a:ext cx="7701677" cy="3296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Автор:</a:t>
            </a: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Агибаева Сая Муратхановна, учитель физики ЧШ «Сенім».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21162" y="4601528"/>
            <a:ext cx="7701677" cy="3296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b="1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Рецензент:</a:t>
            </a: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 Кандидат физико-математических наук: Исатаев М.С.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21162" y="5162907"/>
            <a:ext cx="7701677" cy="13187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Данный курс предназначен для учащихся 10-11 классов и направлен на углубленное изучение математических методов, применимых к пониманию физических явлений. Программа разработана с учётом современных подходов и знаний, обеспечивая высокий уровень образовательной подготовки.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721162" y="6728698"/>
            <a:ext cx="329684" cy="329684"/>
          </a:xfrm>
          <a:prstGeom prst="roundRect">
            <a:avLst>
              <a:gd name="adj" fmla="val 2773287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428869"/>
            <a:ext cx="712624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Пояснительная записка</a:t>
            </a:r>
            <a:endParaRPr lang="en-US" sz="4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280190" y="2477810"/>
            <a:ext cx="3664863" cy="2410897"/>
          </a:xfrm>
          <a:prstGeom prst="roundRect">
            <a:avLst>
              <a:gd name="adj" fmla="val 3952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514624" y="2712244"/>
            <a:ext cx="291691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Целевая аудитория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514624" y="3202662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Учащиеся 10-11 классов ЧШ «Сенім», 1 час в неделю, всего 31 час обучения.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10171867" y="2477810"/>
            <a:ext cx="3664863" cy="2410897"/>
          </a:xfrm>
          <a:prstGeom prst="roundRect">
            <a:avLst>
              <a:gd name="adj" fmla="val 3952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406301" y="271224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Цель программы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0406301" y="3202662"/>
            <a:ext cx="319599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Обеспечить глубокое понимание физических процессов через математический аппарат.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6280190" y="5115520"/>
            <a:ext cx="7556421" cy="1685092"/>
          </a:xfrm>
          <a:prstGeom prst="roundRect">
            <a:avLst>
              <a:gd name="adj" fmla="val 5654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514624" y="5349954"/>
            <a:ext cx="514397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Образовательная направленность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6514624" y="5840373"/>
            <a:ext cx="70875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Поддержка естественно-математического направления с непрерывным циклом обучения в городе Алматы.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864156"/>
            <a:ext cx="5103614" cy="6379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Задачи курса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793790" y="1808202"/>
            <a:ext cx="459224" cy="459224"/>
          </a:xfrm>
          <a:prstGeom prst="roundRect">
            <a:avLst>
              <a:gd name="adj" fmla="val 18671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5" name="Text 2"/>
          <p:cNvSpPr/>
          <p:nvPr/>
        </p:nvSpPr>
        <p:spPr>
          <a:xfrm>
            <a:off x="1457087" y="1878330"/>
            <a:ext cx="2843093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Улучшение усвоения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457087" y="2319576"/>
            <a:ext cx="6893123" cy="653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Интеграция математического аппарата для глубокого понимания физических законов.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793790" y="3322042"/>
            <a:ext cx="459224" cy="459224"/>
          </a:xfrm>
          <a:prstGeom prst="roundRect">
            <a:avLst>
              <a:gd name="adj" fmla="val 18671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8" name="Text 5"/>
          <p:cNvSpPr/>
          <p:nvPr/>
        </p:nvSpPr>
        <p:spPr>
          <a:xfrm>
            <a:off x="1457087" y="3451384"/>
            <a:ext cx="2820710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Развитие мышления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457087" y="3892629"/>
            <a:ext cx="6893123" cy="653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Формирование аналитического и критического мышления через решение сложных задач.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793790" y="4954310"/>
            <a:ext cx="459224" cy="459224"/>
          </a:xfrm>
          <a:prstGeom prst="roundRect">
            <a:avLst>
              <a:gd name="adj" fmla="val 18671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11" name="Text 8"/>
          <p:cNvSpPr/>
          <p:nvPr/>
        </p:nvSpPr>
        <p:spPr>
          <a:xfrm>
            <a:off x="1457087" y="5024438"/>
            <a:ext cx="3355062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Интерпретация моделей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1457087" y="5465683"/>
            <a:ext cx="6893123" cy="326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Обучение анализу результатов моделирования физических явлений.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793790" y="6200656"/>
            <a:ext cx="459224" cy="459224"/>
          </a:xfrm>
          <a:prstGeom prst="roundRect">
            <a:avLst>
              <a:gd name="adj" fmla="val 18671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14" name="Text 11"/>
          <p:cNvSpPr/>
          <p:nvPr/>
        </p:nvSpPr>
        <p:spPr>
          <a:xfrm>
            <a:off x="1457087" y="6270784"/>
            <a:ext cx="3018353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Практические навыки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457087" y="6712029"/>
            <a:ext cx="6893123" cy="653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Освоение работы с программным обеспечением для обработки и визуализации данных.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656755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Актуальность элективного курса</a:t>
            </a:r>
            <a:endParaRPr lang="en-US" sz="4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280190" y="3414474"/>
            <a:ext cx="7556421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В эпоху стремительного развития науки и техники владение математическими методами анализа физических процессов становится ключевым навыком. Это способствует не только лучшему пониманию предмета, но и формирует конкурентоспособность учащихся на современном рынке знаний и труда.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280190" y="5484138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Элективный курс расширяет базу знаний, обучая применять математический аппарат в физике, что отвечает современным образовательным и профессиональным стандартам.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649730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Введение в математический аппарат физики</a:t>
            </a:r>
            <a:endParaRPr lang="en-US" sz="4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3634264"/>
            <a:ext cx="2845594" cy="1062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Дифференциальное и интегральное исчисление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4924068"/>
            <a:ext cx="2845594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Используется для описания изменений и накопленных эффектов в физических системах.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4200406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Векторный анализ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4200406" y="4215408"/>
            <a:ext cx="284559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Позволяет описывать поля и направления в пространстве.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7607022" y="3634264"/>
            <a:ext cx="2845594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Дифференциальные уравнения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607022" y="4569738"/>
            <a:ext cx="2845594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Моделируют динамические процессы и взаимодействия в природе.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11013638" y="3634264"/>
            <a:ext cx="2845594" cy="1062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Теория вероятностей и статистика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11013638" y="4924068"/>
            <a:ext cx="2845594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Обрабатывают экспериментальные данные и анализируют неопределённости.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144000" y="0"/>
            <a:ext cx="5486400" cy="82296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4" name="Text 1"/>
          <p:cNvSpPr/>
          <p:nvPr/>
        </p:nvSpPr>
        <p:spPr>
          <a:xfrm>
            <a:off x="793790" y="1248608"/>
            <a:ext cx="591645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Модуль 1: Механика</a:t>
            </a:r>
            <a:endParaRPr lang="en-US" sz="4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793790" y="2297549"/>
            <a:ext cx="170021" cy="853321"/>
          </a:xfrm>
          <a:prstGeom prst="roundRect">
            <a:avLst>
              <a:gd name="adj" fmla="val 56033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6" name="Text 3"/>
          <p:cNvSpPr/>
          <p:nvPr/>
        </p:nvSpPr>
        <p:spPr>
          <a:xfrm>
            <a:off x="1303973" y="229754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Кинематика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303973" y="2787968"/>
            <a:ext cx="704623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Описание движения тел без учёта причин движения.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1133951" y="3377684"/>
            <a:ext cx="170021" cy="853321"/>
          </a:xfrm>
          <a:prstGeom prst="roundRect">
            <a:avLst>
              <a:gd name="adj" fmla="val 56033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9" name="Text 6"/>
          <p:cNvSpPr/>
          <p:nvPr/>
        </p:nvSpPr>
        <p:spPr>
          <a:xfrm>
            <a:off x="1644134" y="337768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Динамика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1644134" y="3868103"/>
            <a:ext cx="67060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Изучение законов Ньютона, импульса и энергии в движении.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1474232" y="4457819"/>
            <a:ext cx="170021" cy="853321"/>
          </a:xfrm>
          <a:prstGeom prst="roundRect">
            <a:avLst>
              <a:gd name="adj" fmla="val 56033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12" name="Text 9"/>
          <p:cNvSpPr/>
          <p:nvPr/>
        </p:nvSpPr>
        <p:spPr>
          <a:xfrm>
            <a:off x="1984415" y="445781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Статика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1984415" y="4948238"/>
            <a:ext cx="63657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Рассмотрение равновесия неподвижных тел.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1814513" y="5537954"/>
            <a:ext cx="170021" cy="1216223"/>
          </a:xfrm>
          <a:prstGeom prst="roundRect">
            <a:avLst>
              <a:gd name="adj" fmla="val 56033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15" name="Text 12"/>
          <p:cNvSpPr/>
          <p:nvPr/>
        </p:nvSpPr>
        <p:spPr>
          <a:xfrm>
            <a:off x="2324695" y="5537954"/>
            <a:ext cx="293679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Законы сохранения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2324695" y="6028373"/>
            <a:ext cx="60255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Энергия и импульс как фундаментальные величины, сохраняющиеся в замкнутых системах.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Image 0" descr="preencoded.png">
            <a:extLst>
              <a:ext uri="{FF2B5EF4-FFF2-40B4-BE49-F238E27FC236}">
                <a16:creationId xmlns:a16="http://schemas.microsoft.com/office/drawing/2014/main" id="{25F467DB-92C9-46B7-9E48-FE5B796A5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245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008346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Модуль 2: Термодинамика и статистическая физика</a:t>
            </a:r>
            <a:endParaRPr lang="en-US" sz="4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399288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Основные понятия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4574024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Температура, теплота, работа как ключевые параметры.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5332928" y="3992880"/>
            <a:ext cx="367867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Законы термодинамики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5332928" y="4574024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Первый и второй законы, ограничения и преобразования энергии.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9872067" y="3992880"/>
            <a:ext cx="397811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Статистическая интерпретация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9872067" y="4928354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Применение вероятностного подхода к описанию макроскопических свойств систем.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245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7829" y="571857"/>
            <a:ext cx="7688342" cy="12996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100"/>
              </a:lnSpc>
              <a:buNone/>
            </a:pPr>
            <a:r>
              <a:rPr lang="en-US" sz="4050" b="1" dirty="0">
                <a:solidFill>
                  <a:srgbClr val="231971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Модуль 3: Электромагнетизм</a:t>
            </a:r>
            <a:endParaRPr lang="en-US" sz="4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727829" y="2183487"/>
            <a:ext cx="7688342" cy="1213366"/>
          </a:xfrm>
          <a:prstGeom prst="roundRect">
            <a:avLst>
              <a:gd name="adj" fmla="val 719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943332" y="2398990"/>
            <a:ext cx="2599492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Электростатика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943332" y="2848570"/>
            <a:ext cx="7257336" cy="332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Закон Кулона и поле точечного заряда.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727829" y="3604736"/>
            <a:ext cx="7688342" cy="1213366"/>
          </a:xfrm>
          <a:prstGeom prst="roundRect">
            <a:avLst>
              <a:gd name="adj" fmla="val 719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943332" y="3820239"/>
            <a:ext cx="2599492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Электродинамика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43332" y="4269819"/>
            <a:ext cx="7257336" cy="332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Уравнения Максвелла и природа электромагнитных волн.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727829" y="5025985"/>
            <a:ext cx="7688342" cy="1213366"/>
          </a:xfrm>
          <a:prstGeom prst="roundRect">
            <a:avLst>
              <a:gd name="adj" fmla="val 719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43332" y="5241488"/>
            <a:ext cx="2599492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Постоянный ток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943332" y="5691068"/>
            <a:ext cx="7257336" cy="332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Закон Ома и основные параметры электрических цепей.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727829" y="6447234"/>
            <a:ext cx="7688342" cy="1213366"/>
          </a:xfrm>
          <a:prstGeom prst="roundRect">
            <a:avLst>
              <a:gd name="adj" fmla="val 719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943332" y="6662738"/>
            <a:ext cx="2776180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Times New Roman" panose="02020603050405020304" pitchFamily="18" charset="0"/>
                <a:ea typeface="Outfit Extra Bold" pitchFamily="34" charset="-122"/>
                <a:cs typeface="Times New Roman" panose="02020603050405020304" pitchFamily="18" charset="0"/>
              </a:rPr>
              <a:t>Магнитные явления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943332" y="7112318"/>
            <a:ext cx="7257336" cy="332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Times New Roman" panose="02020603050405020304" pitchFamily="18" charset="0"/>
                <a:ea typeface="Arimo" pitchFamily="34" charset="-122"/>
                <a:cs typeface="Times New Roman" panose="02020603050405020304" pitchFamily="18" charset="0"/>
              </a:rPr>
              <a:t>Описание магнетизма и взаимодействия с электромагнитным полем.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39</TotalTime>
  <Words>984</Words>
  <Application>Microsoft Office PowerPoint</Application>
  <PresentationFormat>Произвольный</PresentationFormat>
  <Paragraphs>139</Paragraphs>
  <Slides>18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Times New Roman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Михаил Устьянцев</cp:lastModifiedBy>
  <cp:revision>7</cp:revision>
  <dcterms:created xsi:type="dcterms:W3CDTF">2025-05-05T04:05:34Z</dcterms:created>
  <dcterms:modified xsi:type="dcterms:W3CDTF">2025-05-08T10:53:43Z</dcterms:modified>
</cp:coreProperties>
</file>